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63" r:id="rId2"/>
  </p:sldIdLst>
  <p:sldSz cx="6858000" cy="9144000" type="screen4x3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朋治 東" initials="朋東" lastIdx="1" clrIdx="0">
    <p:extLst>
      <p:ext uri="{19B8F6BF-5375-455C-9EA6-DF929625EA0E}">
        <p15:presenceInfo xmlns:p15="http://schemas.microsoft.com/office/powerpoint/2012/main" userId="43f704494912a1a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87"/>
    <p:restoredTop sz="94660"/>
  </p:normalViewPr>
  <p:slideViewPr>
    <p:cSldViewPr snapToGrid="0">
      <p:cViewPr>
        <p:scale>
          <a:sx n="150" d="100"/>
          <a:sy n="150" d="100"/>
        </p:scale>
        <p:origin x="5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1101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06EA9-14B5-4F31-95CC-6AD91D20700D}" type="datetimeFigureOut">
              <a:rPr kumimoji="1" lang="ja-JP" altLang="en-US" smtClean="0"/>
              <a:t>2024/8/5</a:t>
            </a:fld>
            <a:endParaRPr kumimoji="1" lang="ja-JP" altLang="en-US"/>
          </a:p>
        </p:txBody>
      </p:sp>
      <p:sp>
        <p:nvSpPr>
          <p:cNvPr id="1102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980432" y="739973"/>
            <a:ext cx="2774901" cy="369986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1103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6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104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1105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4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07EA6-0398-4990-8029-A74DB74122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32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103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1FABE-A196-4CF7-9F8B-A97DA0956828}" type="datetimeFigureOut">
              <a:rPr kumimoji="1" lang="ja-JP" altLang="en-US" smtClean="0"/>
              <a:t>2024/8/5</a:t>
            </a:fld>
            <a:endParaRPr kumimoji="1" lang="ja-JP" altLang="en-US"/>
          </a:p>
        </p:txBody>
      </p:sp>
      <p:sp>
        <p:nvSpPr>
          <p:cNvPr id="103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3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937F5-C7AD-4C6E-B2A6-8CCE53F098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7503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89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09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1FABE-A196-4CF7-9F8B-A97DA0956828}" type="datetimeFigureOut">
              <a:rPr kumimoji="1" lang="ja-JP" altLang="en-US" smtClean="0"/>
              <a:t>2024/8/5</a:t>
            </a:fld>
            <a:endParaRPr kumimoji="1" lang="ja-JP" altLang="en-US"/>
          </a:p>
        </p:txBody>
      </p:sp>
      <p:sp>
        <p:nvSpPr>
          <p:cNvPr id="109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9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937F5-C7AD-4C6E-B2A6-8CCE53F098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0290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95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09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1FABE-A196-4CF7-9F8B-A97DA0956828}" type="datetimeFigureOut">
              <a:rPr kumimoji="1" lang="ja-JP" altLang="en-US" smtClean="0"/>
              <a:t>2024/8/5</a:t>
            </a:fld>
            <a:endParaRPr kumimoji="1" lang="ja-JP" altLang="en-US"/>
          </a:p>
        </p:txBody>
      </p:sp>
      <p:sp>
        <p:nvSpPr>
          <p:cNvPr id="109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9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937F5-C7AD-4C6E-B2A6-8CCE53F098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462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03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1FABE-A196-4CF7-9F8B-A97DA0956828}" type="datetimeFigureOut">
              <a:rPr kumimoji="1" lang="ja-JP" altLang="en-US" smtClean="0"/>
              <a:t>2024/8/5</a:t>
            </a:fld>
            <a:endParaRPr kumimoji="1" lang="ja-JP" altLang="en-US"/>
          </a:p>
        </p:txBody>
      </p:sp>
      <p:sp>
        <p:nvSpPr>
          <p:cNvPr id="104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4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937F5-C7AD-4C6E-B2A6-8CCE53F098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8090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44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4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1FABE-A196-4CF7-9F8B-A97DA0956828}" type="datetimeFigureOut">
              <a:rPr kumimoji="1" lang="ja-JP" altLang="en-US" smtClean="0"/>
              <a:t>2024/8/5</a:t>
            </a:fld>
            <a:endParaRPr kumimoji="1" lang="ja-JP" altLang="en-US"/>
          </a:p>
        </p:txBody>
      </p:sp>
      <p:sp>
        <p:nvSpPr>
          <p:cNvPr id="104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4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937F5-C7AD-4C6E-B2A6-8CCE53F098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0988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50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051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05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1FABE-A196-4CF7-9F8B-A97DA0956828}" type="datetimeFigureOut">
              <a:rPr kumimoji="1" lang="ja-JP" altLang="en-US" smtClean="0"/>
              <a:t>2024/8/5</a:t>
            </a:fld>
            <a:endParaRPr kumimoji="1" lang="ja-JP" altLang="en-US"/>
          </a:p>
        </p:txBody>
      </p:sp>
      <p:sp>
        <p:nvSpPr>
          <p:cNvPr id="105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5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937F5-C7AD-4C6E-B2A6-8CCE53F098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6795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57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58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05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60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06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1FABE-A196-4CF7-9F8B-A97DA0956828}" type="datetimeFigureOut">
              <a:rPr kumimoji="1" lang="ja-JP" altLang="en-US" smtClean="0"/>
              <a:t>2024/8/5</a:t>
            </a:fld>
            <a:endParaRPr kumimoji="1" lang="ja-JP" altLang="en-US"/>
          </a:p>
        </p:txBody>
      </p:sp>
      <p:sp>
        <p:nvSpPr>
          <p:cNvPr id="106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6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937F5-C7AD-4C6E-B2A6-8CCE53F098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0480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6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1FABE-A196-4CF7-9F8B-A97DA0956828}" type="datetimeFigureOut">
              <a:rPr kumimoji="1" lang="ja-JP" altLang="en-US" smtClean="0"/>
              <a:t>2024/8/5</a:t>
            </a:fld>
            <a:endParaRPr kumimoji="1" lang="ja-JP" altLang="en-US"/>
          </a:p>
        </p:txBody>
      </p:sp>
      <p:sp>
        <p:nvSpPr>
          <p:cNvPr id="106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6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937F5-C7AD-4C6E-B2A6-8CCE53F098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5658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1FABE-A196-4CF7-9F8B-A97DA0956828}" type="datetimeFigureOut">
              <a:rPr kumimoji="1" lang="ja-JP" altLang="en-US" smtClean="0"/>
              <a:t>2024/8/5</a:t>
            </a:fld>
            <a:endParaRPr kumimoji="1" lang="ja-JP" altLang="en-US"/>
          </a:p>
        </p:txBody>
      </p:sp>
      <p:sp>
        <p:nvSpPr>
          <p:cNvPr id="1071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7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937F5-C7AD-4C6E-B2A6-8CCE53F098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9360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75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076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7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1FABE-A196-4CF7-9F8B-A97DA0956828}" type="datetimeFigureOut">
              <a:rPr kumimoji="1" lang="ja-JP" altLang="en-US" smtClean="0"/>
              <a:t>2024/8/5</a:t>
            </a:fld>
            <a:endParaRPr kumimoji="1" lang="ja-JP" altLang="en-US"/>
          </a:p>
        </p:txBody>
      </p:sp>
      <p:sp>
        <p:nvSpPr>
          <p:cNvPr id="107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7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937F5-C7AD-4C6E-B2A6-8CCE53F098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9736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82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1083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8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1FABE-A196-4CF7-9F8B-A97DA0956828}" type="datetimeFigureOut">
              <a:rPr kumimoji="1" lang="ja-JP" altLang="en-US" smtClean="0"/>
              <a:t>2024/8/5</a:t>
            </a:fld>
            <a:endParaRPr kumimoji="1" lang="ja-JP" altLang="en-US"/>
          </a:p>
        </p:txBody>
      </p:sp>
      <p:sp>
        <p:nvSpPr>
          <p:cNvPr id="108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8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937F5-C7AD-4C6E-B2A6-8CCE53F098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8892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027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1FABE-A196-4CF7-9F8B-A97DA0956828}" type="datetimeFigureOut">
              <a:rPr kumimoji="1" lang="ja-JP" altLang="en-US" smtClean="0"/>
              <a:t>2024/8/5</a:t>
            </a:fld>
            <a:endParaRPr kumimoji="1" lang="ja-JP" altLang="en-US"/>
          </a:p>
        </p:txBody>
      </p:sp>
      <p:sp>
        <p:nvSpPr>
          <p:cNvPr id="102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9937F5-C7AD-4C6E-B2A6-8CCE53F098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6854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2.jpg"/><Relationship Id="rId7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hyperlink" Target="https://takesatoscrum.blogspot.com/" TargetMode="External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" name="正方形/長方形 3"/>
          <p:cNvSpPr/>
          <p:nvPr/>
        </p:nvSpPr>
        <p:spPr>
          <a:xfrm>
            <a:off x="-11398" y="8220"/>
            <a:ext cx="6858000" cy="8859299"/>
          </a:xfrm>
          <a:prstGeom prst="rect">
            <a:avLst/>
          </a:prstGeom>
          <a:solidFill>
            <a:srgbClr val="00B05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08" name="テキスト ボックス 4"/>
          <p:cNvSpPr txBox="1"/>
          <p:nvPr/>
        </p:nvSpPr>
        <p:spPr>
          <a:xfrm>
            <a:off x="-30289" y="9315"/>
            <a:ext cx="685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―</a:t>
            </a:r>
            <a:r>
              <a:rPr kumimoji="1" lang="ja-JP" altLang="en-US" sz="12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令和</a:t>
            </a:r>
            <a:r>
              <a:rPr kumimoji="1" lang="en-US" altLang="ja-JP" sz="12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5</a:t>
            </a:r>
            <a:r>
              <a:rPr kumimoji="1" lang="ja-JP" altLang="en-US" sz="12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年度ー春日部市スクラム商店街プロジェクト事業</a:t>
            </a:r>
            <a:r>
              <a:rPr kumimoji="1" lang="en-US" altLang="ja-JP" sz="12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kumimoji="1" lang="ja-JP" altLang="en-US" sz="12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武里</a:t>
            </a:r>
            <a:r>
              <a:rPr kumimoji="1" lang="en-US" altLang="ja-JP" sz="12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  <a:endParaRPr kumimoji="1" lang="ja-JP" altLang="en-US" sz="12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09" name="正方形/長方形 8"/>
          <p:cNvSpPr/>
          <p:nvPr/>
        </p:nvSpPr>
        <p:spPr>
          <a:xfrm>
            <a:off x="71498" y="810887"/>
            <a:ext cx="6682844" cy="800674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2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110" name="テキスト ボックス 18"/>
          <p:cNvSpPr txBox="1"/>
          <p:nvPr/>
        </p:nvSpPr>
        <p:spPr>
          <a:xfrm>
            <a:off x="2275113" y="2360521"/>
            <a:ext cx="4479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様々なプロジェクトが同時進行中の武里駅周辺商店会エリア。武里の最新情報網羅を目指し、ホームページ（ブログ）を制作中です！</a:t>
            </a:r>
          </a:p>
        </p:txBody>
      </p:sp>
      <p:sp>
        <p:nvSpPr>
          <p:cNvPr id="1111" name="テキスト ボックス 1"/>
          <p:cNvSpPr txBox="1"/>
          <p:nvPr/>
        </p:nvSpPr>
        <p:spPr>
          <a:xfrm>
            <a:off x="65700" y="251313"/>
            <a:ext cx="57957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武里スクラムニュース！</a:t>
            </a:r>
          </a:p>
        </p:txBody>
      </p:sp>
      <p:sp>
        <p:nvSpPr>
          <p:cNvPr id="1112" name="楕円 2"/>
          <p:cNvSpPr/>
          <p:nvPr/>
        </p:nvSpPr>
        <p:spPr>
          <a:xfrm>
            <a:off x="5691868" y="349708"/>
            <a:ext cx="968830" cy="38472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chemeClr val="tx1"/>
                </a:solidFill>
              </a:rPr>
              <a:t>第</a:t>
            </a:r>
            <a:r>
              <a:rPr kumimoji="1" lang="en-US" altLang="ja-JP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9</a:t>
            </a:r>
            <a:r>
              <a:rPr kumimoji="1" lang="ja-JP" altLang="en-US" sz="1200" b="1" dirty="0">
                <a:solidFill>
                  <a:schemeClr val="tx1"/>
                </a:solidFill>
              </a:rPr>
              <a:t>号</a:t>
            </a:r>
          </a:p>
        </p:txBody>
      </p:sp>
      <p:sp>
        <p:nvSpPr>
          <p:cNvPr id="1113" name="テキスト ボックス 5"/>
          <p:cNvSpPr txBox="1"/>
          <p:nvPr/>
        </p:nvSpPr>
        <p:spPr>
          <a:xfrm>
            <a:off x="5759971" y="103487"/>
            <a:ext cx="11453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令和</a:t>
            </a:r>
            <a:r>
              <a:rPr kumimoji="1" lang="en-US" altLang="ja-JP" sz="10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6</a:t>
            </a:r>
            <a:r>
              <a:rPr kumimoji="1" lang="ja-JP" altLang="en-US" sz="10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kumimoji="1" lang="en-US" altLang="ja-JP" sz="10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3</a:t>
            </a:r>
            <a:r>
              <a:rPr kumimoji="1" lang="ja-JP" altLang="en-US" sz="10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月●日</a:t>
            </a:r>
          </a:p>
        </p:txBody>
      </p:sp>
      <p:sp>
        <p:nvSpPr>
          <p:cNvPr id="1114" name="正方形/長方形 11"/>
          <p:cNvSpPr/>
          <p:nvPr/>
        </p:nvSpPr>
        <p:spPr>
          <a:xfrm>
            <a:off x="145700" y="880102"/>
            <a:ext cx="5293937" cy="954107"/>
          </a:xfrm>
          <a:prstGeom prst="rect">
            <a:avLst/>
          </a:prstGeom>
          <a:solidFill>
            <a:srgbClr val="00B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2800" b="1" cap="none" spc="0" dirty="0">
                <a:ln w="0"/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武里スクラム商店街ホームページ</a:t>
            </a:r>
            <a:endParaRPr lang="en-US" altLang="ja-JP" sz="2800" b="1" cap="none" spc="0" dirty="0">
              <a:ln w="0"/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b="1" dirty="0">
                <a:ln w="0"/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（ブログ）制作快調！</a:t>
            </a:r>
            <a:endParaRPr lang="ja-JP" altLang="en-US" sz="2800" b="1" cap="none" spc="0" dirty="0">
              <a:ln w="0"/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115" name="テキスト ボックス 20"/>
          <p:cNvSpPr txBox="1"/>
          <p:nvPr/>
        </p:nvSpPr>
        <p:spPr>
          <a:xfrm>
            <a:off x="2245769" y="8378437"/>
            <a:ext cx="2955357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l" fontAlgn="ctr"/>
            <a:r>
              <a:rPr lang="ja-JP" altLang="en-US" sz="1200" b="1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メイリオ" panose="020B0604030504040204" pitchFamily="50" charset="-128"/>
              </a:rPr>
              <a:t>武里エリアのさらなる活性化に向けて、皆さまのご意見やご提案を</a:t>
            </a:r>
            <a:r>
              <a:rPr kumimoji="1" lang="ja-JP" altLang="en-US" sz="1200" b="1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ぜひお寄せください！</a:t>
            </a:r>
            <a:endParaRPr lang="ja-JP" altLang="en-US" sz="1400" b="1" dirty="0">
              <a:solidFill>
                <a:srgbClr val="00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116" name="テキスト ボックス 13"/>
          <p:cNvSpPr txBox="1"/>
          <p:nvPr/>
        </p:nvSpPr>
        <p:spPr>
          <a:xfrm>
            <a:off x="821707" y="8867896"/>
            <a:ext cx="5940322" cy="276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kumimoji="1" lang="en-US" altLang="ja-JP" sz="1200" b="1" dirty="0"/>
              <a:t>【</a:t>
            </a:r>
            <a:r>
              <a:rPr kumimoji="1" lang="ja-JP" altLang="en-US" sz="1200" b="1" dirty="0"/>
              <a:t>お問合せ</a:t>
            </a:r>
            <a:r>
              <a:rPr kumimoji="1" lang="en-US" altLang="ja-JP" sz="1200" b="1" dirty="0"/>
              <a:t>】</a:t>
            </a:r>
            <a:r>
              <a:rPr kumimoji="1" lang="ja-JP" altLang="en-US" sz="12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メイリオ" panose="020B0604030504040204" pitchFamily="50" charset="-128"/>
              </a:rPr>
              <a:t>春日部市役所　商工振興課 商工振興担当　</a:t>
            </a:r>
            <a:r>
              <a:rPr kumimoji="1" lang="en-US" altLang="ja-JP" sz="12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メイリオ" panose="020B0604030504040204" pitchFamily="50" charset="-128"/>
              </a:rPr>
              <a:t>048</a:t>
            </a:r>
            <a:r>
              <a:rPr kumimoji="1" lang="ja-JP" altLang="en-US" sz="1200" dirty="0" err="1">
                <a:latin typeface="ＭＳ ゴシック" panose="020B0609070205080204" pitchFamily="49" charset="-128"/>
                <a:ea typeface="ＭＳ ゴシック" panose="020B0609070205080204" pitchFamily="49" charset="-128"/>
                <a:cs typeface="メイリオ" panose="020B0604030504040204" pitchFamily="50" charset="-128"/>
              </a:rPr>
              <a:t>ｰ</a:t>
            </a:r>
            <a:r>
              <a:rPr kumimoji="1" lang="en-US" altLang="ja-JP" sz="12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メイリオ" panose="020B0604030504040204" pitchFamily="50" charset="-128"/>
              </a:rPr>
              <a:t>736-1111</a:t>
            </a:r>
            <a:r>
              <a:rPr kumimoji="1" lang="ja-JP" altLang="en-US" sz="12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メイリオ" panose="020B0604030504040204" pitchFamily="50" charset="-128"/>
              </a:rPr>
              <a:t>（内線）3554</a:t>
            </a:r>
            <a:endParaRPr kumimoji="1" lang="ja-JP" altLang="en-US" sz="1400" dirty="0"/>
          </a:p>
        </p:txBody>
      </p:sp>
      <p:pic>
        <p:nvPicPr>
          <p:cNvPr id="1123" name="図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364" y="7679094"/>
            <a:ext cx="1115198" cy="1115198"/>
          </a:xfrm>
          <a:prstGeom prst="rect">
            <a:avLst/>
          </a:prstGeom>
        </p:spPr>
      </p:pic>
      <p:sp>
        <p:nvSpPr>
          <p:cNvPr id="1142" name="テキスト ボックス 68"/>
          <p:cNvSpPr txBox="1"/>
          <p:nvPr/>
        </p:nvSpPr>
        <p:spPr>
          <a:xfrm>
            <a:off x="2352067" y="5264549"/>
            <a:ext cx="4415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b="1" kern="0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明朝" panose="02020609040205080304" pitchFamily="17" charset="-128"/>
              </a:rPr>
              <a:t>イベントだけでなく、新規オープン店舗紹介や動画、貸店舗情報、カレンダー、スクラムニュースバックナンバーなども随時アップ。</a:t>
            </a:r>
            <a:endParaRPr lang="en-US" altLang="ja-JP" sz="1200" b="1" kern="0" dirty="0">
              <a:solidFill>
                <a:srgbClr val="00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ＭＳ 明朝" panose="02020609040205080304" pitchFamily="17" charset="-128"/>
            </a:endParaRPr>
          </a:p>
          <a:p>
            <a:r>
              <a:rPr lang="ja-JP" altLang="en-US" sz="1200" b="1" kern="0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明朝" panose="02020609040205080304" pitchFamily="17" charset="-128"/>
              </a:rPr>
              <a:t>武里エリアのポータルサイトを目指します！</a:t>
            </a:r>
            <a:endParaRPr lang="en-US" altLang="ja-JP" sz="1200" b="1" kern="0" dirty="0">
              <a:solidFill>
                <a:srgbClr val="00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ＭＳ 明朝" panose="02020609040205080304" pitchFamily="17" charset="-128"/>
            </a:endParaRPr>
          </a:p>
        </p:txBody>
      </p:sp>
      <p:sp>
        <p:nvSpPr>
          <p:cNvPr id="1144" name="正方形/長方形 71"/>
          <p:cNvSpPr/>
          <p:nvPr/>
        </p:nvSpPr>
        <p:spPr>
          <a:xfrm>
            <a:off x="2244790" y="5898055"/>
            <a:ext cx="4415908" cy="368439"/>
          </a:xfrm>
          <a:prstGeom prst="rect">
            <a:avLst/>
          </a:prstGeom>
          <a:solidFill>
            <a:srgbClr val="00B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18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令和６年度イベント速報</a:t>
            </a:r>
            <a:r>
              <a:rPr lang="en-US" altLang="ja-JP" sz="18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18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予定</a:t>
            </a:r>
            <a:r>
              <a:rPr lang="en-US" altLang="ja-JP" sz="18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r>
              <a:rPr lang="ja-JP" altLang="en-US" sz="18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！</a:t>
            </a:r>
          </a:p>
        </p:txBody>
      </p:sp>
      <p:sp>
        <p:nvSpPr>
          <p:cNvPr id="1145" name="テキスト ボックス 72"/>
          <p:cNvSpPr txBox="1"/>
          <p:nvPr/>
        </p:nvSpPr>
        <p:spPr>
          <a:xfrm>
            <a:off x="2244789" y="6282054"/>
            <a:ext cx="44927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kern="0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明朝" panose="02020609040205080304" pitchFamily="17" charset="-128"/>
              </a:rPr>
              <a:t>4</a:t>
            </a:r>
            <a:r>
              <a:rPr lang="ja-JP" altLang="en-US" sz="1200" b="1" kern="0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明朝" panose="02020609040205080304" pitchFamily="17" charset="-128"/>
              </a:rPr>
              <a:t>月吉日</a:t>
            </a:r>
            <a:r>
              <a:rPr lang="en-US" altLang="ja-JP" sz="1200" b="1" kern="0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明朝" panose="02020609040205080304" pitchFamily="17" charset="-128"/>
              </a:rPr>
              <a:t>(</a:t>
            </a:r>
            <a:r>
              <a:rPr lang="ja-JP" altLang="en-US" sz="1200" b="1" kern="0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明朝" panose="02020609040205080304" pitchFamily="17" charset="-128"/>
              </a:rPr>
              <a:t>土</a:t>
            </a:r>
            <a:r>
              <a:rPr lang="en-US" altLang="ja-JP" sz="1200" b="1" kern="0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明朝" panose="02020609040205080304" pitchFamily="17" charset="-128"/>
              </a:rPr>
              <a:t>)</a:t>
            </a:r>
            <a:r>
              <a:rPr lang="ja-JP" altLang="en-US" sz="1200" b="1" kern="0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明朝" panose="02020609040205080304" pitchFamily="17" charset="-128"/>
              </a:rPr>
              <a:t>　「第</a:t>
            </a:r>
            <a:r>
              <a:rPr lang="en-US" altLang="ja-JP" sz="1200" b="1" kern="0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明朝" panose="02020609040205080304" pitchFamily="17" charset="-128"/>
              </a:rPr>
              <a:t>3</a:t>
            </a:r>
            <a:r>
              <a:rPr lang="ja-JP" altLang="en-US" sz="1200" b="1" kern="0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明朝" panose="02020609040205080304" pitchFamily="17" charset="-128"/>
              </a:rPr>
              <a:t>回ハーモニーたけさと」</a:t>
            </a:r>
            <a:endParaRPr lang="en-US" altLang="ja-JP" sz="1200" b="1" kern="0" dirty="0">
              <a:solidFill>
                <a:srgbClr val="00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ＭＳ 明朝" panose="02020609040205080304" pitchFamily="17" charset="-128"/>
            </a:endParaRPr>
          </a:p>
          <a:p>
            <a:r>
              <a:rPr lang="en-US" altLang="ja-JP" sz="1200" b="1" kern="0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明朝" panose="02020609040205080304" pitchFamily="17" charset="-128"/>
              </a:rPr>
              <a:t>7</a:t>
            </a:r>
            <a:r>
              <a:rPr lang="ja-JP" altLang="en-US" sz="1200" b="1" kern="0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明朝" panose="02020609040205080304" pitchFamily="17" charset="-128"/>
              </a:rPr>
              <a:t>月</a:t>
            </a:r>
            <a:r>
              <a:rPr lang="en-US" altLang="ja-JP" sz="1200" b="1" kern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明朝" panose="02020609040205080304" pitchFamily="17" charset="-128"/>
              </a:rPr>
              <a:t>27</a:t>
            </a:r>
            <a:r>
              <a:rPr lang="ja-JP" altLang="en-US" sz="1200" b="1" kern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明朝" panose="02020609040205080304" pitchFamily="17" charset="-128"/>
              </a:rPr>
              <a:t>日</a:t>
            </a:r>
            <a:r>
              <a:rPr lang="en-US" altLang="ja-JP" sz="1200" b="1" kern="0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明朝" panose="02020609040205080304" pitchFamily="17" charset="-128"/>
              </a:rPr>
              <a:t>(</a:t>
            </a:r>
            <a:r>
              <a:rPr lang="ja-JP" altLang="en-US" sz="1200" b="1" kern="0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明朝" panose="02020609040205080304" pitchFamily="17" charset="-128"/>
              </a:rPr>
              <a:t>土</a:t>
            </a:r>
            <a:r>
              <a:rPr lang="en-US" altLang="ja-JP" sz="1200" b="1" kern="0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明朝" panose="02020609040205080304" pitchFamily="17" charset="-128"/>
              </a:rPr>
              <a:t>)</a:t>
            </a:r>
            <a:r>
              <a:rPr lang="ja-JP" altLang="en-US" sz="1200" b="1" kern="0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明朝" panose="02020609040205080304" pitchFamily="17" charset="-128"/>
              </a:rPr>
              <a:t>・</a:t>
            </a:r>
            <a:r>
              <a:rPr lang="en-US" altLang="ja-JP" sz="1200" b="1" kern="0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明朝" panose="02020609040205080304" pitchFamily="17" charset="-128"/>
              </a:rPr>
              <a:t>28</a:t>
            </a:r>
            <a:r>
              <a:rPr lang="ja-JP" altLang="en-US" sz="1200" b="1" kern="0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明朝" panose="02020609040205080304" pitchFamily="17" charset="-128"/>
              </a:rPr>
              <a:t>日</a:t>
            </a:r>
            <a:r>
              <a:rPr lang="en-US" altLang="ja-JP" sz="1200" b="1" kern="0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明朝" panose="02020609040205080304" pitchFamily="17" charset="-128"/>
              </a:rPr>
              <a:t>(</a:t>
            </a:r>
            <a:r>
              <a:rPr lang="ja-JP" altLang="en-US" sz="1200" b="1" kern="0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明朝" panose="02020609040205080304" pitchFamily="17" charset="-128"/>
              </a:rPr>
              <a:t>日</a:t>
            </a:r>
            <a:r>
              <a:rPr lang="en-US" altLang="ja-JP" sz="1200" b="1" kern="0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明朝" panose="02020609040205080304" pitchFamily="17" charset="-128"/>
              </a:rPr>
              <a:t>)</a:t>
            </a:r>
            <a:r>
              <a:rPr lang="ja-JP" altLang="en-US" sz="1200" b="1" kern="0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明朝" panose="02020609040205080304" pitchFamily="17" charset="-128"/>
              </a:rPr>
              <a:t>　「第</a:t>
            </a:r>
            <a:r>
              <a:rPr lang="en-US" altLang="ja-JP" sz="1200" b="1" kern="0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明朝" panose="02020609040205080304" pitchFamily="17" charset="-128"/>
              </a:rPr>
              <a:t>49</a:t>
            </a:r>
            <a:r>
              <a:rPr lang="ja-JP" altLang="en-US" sz="1200" b="1" kern="0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明朝" panose="02020609040205080304" pitchFamily="17" charset="-128"/>
              </a:rPr>
              <a:t>回大場駅西口駅前自治会夏祭り」</a:t>
            </a:r>
            <a:endParaRPr lang="en-US" altLang="ja-JP" sz="1200" b="1" kern="0" dirty="0">
              <a:solidFill>
                <a:srgbClr val="00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ＭＳ 明朝" panose="02020609040205080304" pitchFamily="17" charset="-128"/>
            </a:endParaRPr>
          </a:p>
          <a:p>
            <a:r>
              <a:rPr lang="en-US" altLang="ja-JP" sz="1200" b="1" kern="0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明朝" panose="02020609040205080304" pitchFamily="17" charset="-128"/>
              </a:rPr>
              <a:t>12</a:t>
            </a:r>
            <a:r>
              <a:rPr lang="ja-JP" altLang="en-US" sz="1200" b="1" kern="0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明朝" panose="02020609040205080304" pitchFamily="17" charset="-128"/>
              </a:rPr>
              <a:t>月</a:t>
            </a:r>
            <a:r>
              <a:rPr lang="en-US" altLang="ja-JP" sz="1200" b="1" kern="0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明朝" panose="02020609040205080304" pitchFamily="17" charset="-128"/>
              </a:rPr>
              <a:t>7</a:t>
            </a:r>
            <a:r>
              <a:rPr lang="ja-JP" altLang="en-US" sz="1200" b="1" kern="0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明朝" panose="02020609040205080304" pitchFamily="17" charset="-128"/>
              </a:rPr>
              <a:t>日</a:t>
            </a:r>
            <a:r>
              <a:rPr lang="en-US" altLang="ja-JP" sz="1200" b="1" kern="0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明朝" panose="02020609040205080304" pitchFamily="17" charset="-128"/>
              </a:rPr>
              <a:t>(</a:t>
            </a:r>
            <a:r>
              <a:rPr lang="ja-JP" altLang="en-US" sz="1200" b="1" kern="0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明朝" panose="02020609040205080304" pitchFamily="17" charset="-128"/>
              </a:rPr>
              <a:t>土</a:t>
            </a:r>
            <a:r>
              <a:rPr lang="en-US" altLang="ja-JP" sz="1200" b="1" kern="0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明朝" panose="02020609040205080304" pitchFamily="17" charset="-128"/>
              </a:rPr>
              <a:t>)</a:t>
            </a:r>
            <a:r>
              <a:rPr lang="ja-JP" altLang="en-US" sz="1200" b="1" kern="0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明朝" panose="02020609040205080304" pitchFamily="17" charset="-128"/>
              </a:rPr>
              <a:t>～</a:t>
            </a:r>
            <a:r>
              <a:rPr lang="en-US" altLang="ja-JP" sz="1200" b="1" kern="0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明朝" panose="02020609040205080304" pitchFamily="17" charset="-128"/>
              </a:rPr>
              <a:t>1</a:t>
            </a:r>
            <a:r>
              <a:rPr lang="ja-JP" altLang="en-US" sz="1200" b="1" kern="0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明朝" panose="02020609040205080304" pitchFamily="17" charset="-128"/>
              </a:rPr>
              <a:t>月</a:t>
            </a:r>
            <a:r>
              <a:rPr lang="en-US" altLang="ja-JP" sz="1200" b="1" kern="0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明朝" panose="02020609040205080304" pitchFamily="17" charset="-128"/>
              </a:rPr>
              <a:t>19</a:t>
            </a:r>
            <a:r>
              <a:rPr lang="ja-JP" altLang="en-US" sz="1200" b="1" kern="0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明朝" panose="02020609040205080304" pitchFamily="17" charset="-128"/>
              </a:rPr>
              <a:t>日</a:t>
            </a:r>
            <a:r>
              <a:rPr lang="en-US" altLang="ja-JP" sz="1200" b="1" kern="0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明朝" panose="02020609040205080304" pitchFamily="17" charset="-128"/>
              </a:rPr>
              <a:t>(</a:t>
            </a:r>
            <a:r>
              <a:rPr lang="ja-JP" altLang="en-US" sz="1200" b="1" kern="0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明朝" panose="02020609040205080304" pitchFamily="17" charset="-128"/>
              </a:rPr>
              <a:t>日</a:t>
            </a:r>
            <a:r>
              <a:rPr lang="en-US" altLang="ja-JP" sz="1200" b="1" kern="0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明朝" panose="02020609040205080304" pitchFamily="17" charset="-128"/>
              </a:rPr>
              <a:t>)</a:t>
            </a:r>
            <a:r>
              <a:rPr lang="ja-JP" altLang="en-US" sz="1200" b="1" kern="0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明朝" panose="02020609040205080304" pitchFamily="17" charset="-128"/>
              </a:rPr>
              <a:t>　「武里西口駅前イルミネーション」</a:t>
            </a:r>
            <a:endParaRPr lang="en-US" altLang="ja-JP" sz="1200" b="1" kern="0" dirty="0">
              <a:solidFill>
                <a:srgbClr val="00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ＭＳ 明朝" panose="02020609040205080304" pitchFamily="17" charset="-128"/>
            </a:endParaRPr>
          </a:p>
        </p:txBody>
      </p:sp>
      <p:sp>
        <p:nvSpPr>
          <p:cNvPr id="1149" name="矢印: 右 51"/>
          <p:cNvSpPr/>
          <p:nvPr/>
        </p:nvSpPr>
        <p:spPr>
          <a:xfrm rot="21540000">
            <a:off x="5274175" y="8388928"/>
            <a:ext cx="377982" cy="349549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2" name="正方形/長方形 54"/>
          <p:cNvSpPr/>
          <p:nvPr/>
        </p:nvSpPr>
        <p:spPr>
          <a:xfrm>
            <a:off x="2243981" y="7964674"/>
            <a:ext cx="3304090" cy="368439"/>
          </a:xfrm>
          <a:prstGeom prst="rect">
            <a:avLst/>
          </a:prstGeom>
          <a:solidFill>
            <a:srgbClr val="00B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意見箱を開設いたしました！</a:t>
            </a:r>
            <a:endParaRPr>
              <a:solidFill>
                <a:schemeClr val="bg1"/>
              </a:solidFill>
              <a:latin typeface="ＭＳ Ｐゴシック"/>
              <a:ea typeface="ＭＳ Ｐゴシック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4A4CD6D-7443-A03F-BD16-DD9D93A8F5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183" y="880809"/>
            <a:ext cx="1268269" cy="1489607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FA0FBE6-A806-002E-BC84-7860A546A9BA}"/>
              </a:ext>
            </a:extLst>
          </p:cNvPr>
          <p:cNvSpPr txBox="1"/>
          <p:nvPr/>
        </p:nvSpPr>
        <p:spPr>
          <a:xfrm>
            <a:off x="131852" y="1855860"/>
            <a:ext cx="53467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2000" b="1" u="sng" kern="100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Courier New" panose="02070309020205020404" pitchFamily="49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https://takesatoscrum.blogspot.com/</a:t>
            </a:r>
            <a:endParaRPr lang="ja-JP" altLang="ja-JP" sz="2000" b="1" kern="100" dirty="0">
              <a:effectLst/>
              <a:latin typeface="游ゴシック" panose="020B0400000000000000" pitchFamily="50" charset="-128"/>
              <a:ea typeface="游ゴシック" panose="020B0400000000000000" pitchFamily="50" charset="-128"/>
              <a:cs typeface="Courier New" panose="02070309020205020404" pitchFamily="49" charset="0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F9A6D0A9-7AA0-5CCA-5E7B-7F337B3C33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370" y="2833334"/>
            <a:ext cx="1331009" cy="2301383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77925BC4-A489-F04A-C931-A193217200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53" y="2246693"/>
            <a:ext cx="2168136" cy="3465389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A4C4DD71-332F-91FA-4324-E266D6FE793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068" y="2838898"/>
            <a:ext cx="1379363" cy="2388841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5A4531F2-279D-0DDA-DC2A-82B5B00F429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497" y="2838898"/>
            <a:ext cx="1592928" cy="2314966"/>
          </a:xfrm>
          <a:prstGeom prst="rect">
            <a:avLst/>
          </a:prstGeom>
        </p:spPr>
      </p:pic>
      <p:sp>
        <p:nvSpPr>
          <p:cNvPr id="15" name="正方形/長方形 71">
            <a:extLst>
              <a:ext uri="{FF2B5EF4-FFF2-40B4-BE49-F238E27FC236}">
                <a16:creationId xmlns:a16="http://schemas.microsoft.com/office/drawing/2014/main" id="{2F6FEE9B-2FF6-5A0C-29E5-0528E951D99B}"/>
              </a:ext>
            </a:extLst>
          </p:cNvPr>
          <p:cNvSpPr/>
          <p:nvPr/>
        </p:nvSpPr>
        <p:spPr>
          <a:xfrm>
            <a:off x="2243981" y="6954618"/>
            <a:ext cx="4415908" cy="369332"/>
          </a:xfrm>
          <a:prstGeom prst="rect">
            <a:avLst/>
          </a:prstGeom>
          <a:solidFill>
            <a:srgbClr val="00B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18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「武里地区商店会連絡協議会」誕生へ</a:t>
            </a:r>
          </a:p>
        </p:txBody>
      </p:sp>
      <p:sp>
        <p:nvSpPr>
          <p:cNvPr id="16" name="テキスト ボックス 72">
            <a:extLst>
              <a:ext uri="{FF2B5EF4-FFF2-40B4-BE49-F238E27FC236}">
                <a16:creationId xmlns:a16="http://schemas.microsoft.com/office/drawing/2014/main" id="{E689E81F-24A7-04E0-D491-D1B8BFBD2352}"/>
              </a:ext>
            </a:extLst>
          </p:cNvPr>
          <p:cNvSpPr txBox="1"/>
          <p:nvPr/>
        </p:nvSpPr>
        <p:spPr>
          <a:xfrm>
            <a:off x="2220686" y="7306036"/>
            <a:ext cx="44927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b="1" kern="0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明朝" panose="02020609040205080304" pitchFamily="17" charset="-128"/>
              </a:rPr>
              <a:t>スクラム商店街プロジェクトの中核を担う平成通り商店会、東口商店会、西口名店会の</a:t>
            </a:r>
            <a:r>
              <a:rPr lang="en-US" altLang="ja-JP" sz="1200" b="1" kern="0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明朝" panose="02020609040205080304" pitchFamily="17" charset="-128"/>
              </a:rPr>
              <a:t>3</a:t>
            </a:r>
            <a:r>
              <a:rPr lang="ja-JP" altLang="en-US" sz="1200" b="1" kern="0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明朝" panose="02020609040205080304" pitchFamily="17" charset="-128"/>
              </a:rPr>
              <a:t>商店会が中心となり「情報の共有」と「自走」</a:t>
            </a:r>
            <a:endParaRPr lang="en-US" altLang="ja-JP" sz="1200" b="1" kern="0" dirty="0">
              <a:solidFill>
                <a:srgbClr val="00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ＭＳ 明朝" panose="02020609040205080304" pitchFamily="17" charset="-128"/>
            </a:endParaRPr>
          </a:p>
          <a:p>
            <a:r>
              <a:rPr lang="ja-JP" altLang="en-US" sz="1200" b="1" kern="0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明朝" panose="02020609040205080304" pitchFamily="17" charset="-128"/>
              </a:rPr>
              <a:t>に向けて始動を開始しました。</a:t>
            </a:r>
            <a:endParaRPr lang="en-US" altLang="ja-JP" sz="1200" b="1" kern="0" dirty="0">
              <a:solidFill>
                <a:srgbClr val="00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ＭＳ 明朝" panose="02020609040205080304" pitchFamily="17" charset="-128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58A7ED7E-F469-97FD-004E-44D67F0AC490}"/>
              </a:ext>
            </a:extLst>
          </p:cNvPr>
          <p:cNvSpPr/>
          <p:nvPr/>
        </p:nvSpPr>
        <p:spPr>
          <a:xfrm>
            <a:off x="120471" y="5829300"/>
            <a:ext cx="2041477" cy="2912449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御礼と感謝</a:t>
            </a:r>
            <a:endParaRPr kumimoji="1" lang="en-US" altLang="ja-JP" sz="14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kumimoji="1" lang="en-US" altLang="ja-JP" sz="12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sz="12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令和</a:t>
            </a:r>
            <a:r>
              <a:rPr kumimoji="1" lang="en-US" altLang="ja-JP" sz="12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5</a:t>
            </a:r>
            <a:r>
              <a:rPr kumimoji="1" lang="ja-JP" altLang="en-US" sz="12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kumimoji="1" lang="en-US" altLang="ja-JP" sz="12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6</a:t>
            </a:r>
            <a:r>
              <a:rPr kumimoji="1" lang="ja-JP" altLang="en-US" sz="12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月</a:t>
            </a:r>
            <a:r>
              <a:rPr kumimoji="1" lang="en-US" altLang="ja-JP" sz="12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14</a:t>
            </a:r>
            <a:r>
              <a:rPr kumimoji="1" lang="ja-JP" altLang="en-US" sz="12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日</a:t>
            </a:r>
            <a:r>
              <a:rPr kumimoji="1" lang="en-US" altLang="ja-JP" sz="12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kumimoji="1" lang="ja-JP" altLang="en-US" sz="12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水</a:t>
            </a:r>
            <a:r>
              <a:rPr kumimoji="1" lang="en-US" altLang="ja-JP" sz="12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</a:t>
            </a:r>
            <a:r>
              <a:rPr kumimoji="1" lang="ja-JP" altLang="en-US" sz="12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「出前講座」からスタートした武里スクラム商店街プロジェクト。皆さまのご理解とご協力で順調に進んでいます。</a:t>
            </a:r>
            <a:endParaRPr kumimoji="1" lang="en-US" altLang="ja-JP" sz="12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kumimoji="1" lang="en-US" altLang="ja-JP" sz="12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sz="12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令和</a:t>
            </a:r>
            <a:r>
              <a:rPr kumimoji="1" lang="en-US" altLang="ja-JP" sz="12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6</a:t>
            </a:r>
            <a:r>
              <a:rPr kumimoji="1" lang="ja-JP" altLang="en-US" sz="12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年度は</a:t>
            </a:r>
            <a:r>
              <a:rPr kumimoji="1" lang="en-US" altLang="ja-JP" sz="12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5</a:t>
            </a:r>
            <a:r>
              <a:rPr kumimoji="1" lang="ja-JP" altLang="en-US" sz="12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月中旬頃より本格始動を予定しています。全体ワークショップも開催します。ぜひご参加下さいませ！何卒よろしくお願い申し上げます。</a:t>
            </a:r>
            <a:endParaRPr kumimoji="1" lang="en-US" altLang="ja-JP" sz="12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kumimoji="1" lang="en-US" altLang="ja-JP" sz="14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1148" name="図 5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4893" y="8512234"/>
            <a:ext cx="582330" cy="711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1009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標準">
  <a:themeElements>
    <a:clrScheme name="標準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標準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標準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331</Words>
  <Application>Microsoft Office PowerPoint</Application>
  <PresentationFormat>画面に合わせる (4:3)</PresentationFormat>
  <Paragraphs>25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2" baseType="lpstr">
      <vt:lpstr>ＭＳ Ｐゴシック</vt:lpstr>
      <vt:lpstr>ＭＳ ゴシック</vt:lpstr>
      <vt:lpstr>ＭＳ 明朝</vt:lpstr>
      <vt:lpstr>メイリオ</vt:lpstr>
      <vt:lpstr>游ゴシック</vt:lpstr>
      <vt:lpstr>游ゴシック Light</vt:lpstr>
      <vt:lpstr>Arial</vt:lpstr>
      <vt:lpstr>Calibri</vt:lpstr>
      <vt:lpstr>Calibri Light</vt:lpstr>
      <vt:lpstr>Courier New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黒図 正章</dc:creator>
  <cp:lastModifiedBy>黒図 正章</cp:lastModifiedBy>
  <cp:revision>1</cp:revision>
  <dcterms:modified xsi:type="dcterms:W3CDTF">2024-08-05T04:26:59Z</dcterms:modified>
</cp:coreProperties>
</file>